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58" r:id="rId6"/>
    <p:sldId id="271" r:id="rId7"/>
    <p:sldId id="272" r:id="rId8"/>
    <p:sldId id="263" r:id="rId9"/>
    <p:sldId id="261" r:id="rId10"/>
    <p:sldId id="259" r:id="rId11"/>
    <p:sldId id="260" r:id="rId12"/>
    <p:sldId id="262" r:id="rId13"/>
    <p:sldId id="266" r:id="rId14"/>
    <p:sldId id="267" r:id="rId15"/>
    <p:sldId id="270" r:id="rId16"/>
    <p:sldId id="269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E95F8E-3E1E-4F57-B530-DCEB22B43F80}" v="47" dt="2022-01-22T07:43:52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23" autoAdjust="0"/>
  </p:normalViewPr>
  <p:slideViewPr>
    <p:cSldViewPr snapToGrid="0">
      <p:cViewPr varScale="1">
        <p:scale>
          <a:sx n="113" d="100"/>
          <a:sy n="113" d="100"/>
        </p:scale>
        <p:origin x="258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B1381-8933-42AF-9FB2-ECB7AAA0355A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1E0448-EEA1-4B4F-9F33-A76032896CC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15142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Hibernate = ORM </a:t>
            </a:r>
            <a:r>
              <a:rPr lang="de-CH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object</a:t>
            </a:r>
            <a:r>
              <a:rPr lang="de-CH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–relational </a:t>
            </a:r>
            <a:r>
              <a:rPr lang="de-CH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mapping</a:t>
            </a:r>
            <a:endParaRPr lang="de-CH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r>
              <a:rPr lang="de-CH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JPA = Jakarta </a:t>
            </a:r>
            <a:r>
              <a:rPr lang="de-CH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Persistence</a:t>
            </a:r>
            <a:r>
              <a:rPr lang="de-CH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API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1E0448-EEA1-4B4F-9F33-A76032896CC4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3879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8020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7932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6870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7283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6699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6458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604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4642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99759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40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51860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77BDC-4708-48FF-B55F-5D739EF3FB36}" type="datetimeFigureOut">
              <a:rPr lang="de-CH" smtClean="0"/>
              <a:t>22.01.2022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EB3E5-DBCE-4F9C-B1A3-48BAA50128C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4568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88502FAC-F584-423C-87E6-41C20ADA01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8C9501-1E78-4FF8-8C86-51830FB85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H" sz="5200">
                <a:solidFill>
                  <a:srgbClr val="FFFFFF"/>
                </a:solidFill>
              </a:rPr>
              <a:t>Access Databases with Java</a:t>
            </a:r>
            <a:endParaRPr lang="de-CH" sz="520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012D6A0-7A32-4A55-B3D2-2632A81DA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H">
                <a:solidFill>
                  <a:srgbClr val="FFFFFF"/>
                </a:solidFill>
              </a:rPr>
              <a:t>Arieh Kellermann &amp; Keno Forrer</a:t>
            </a:r>
            <a:endParaRPr lang="de-CH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7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CAE01A-AE0A-41AA-9295-209CE6FA3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Entity und Repositories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49D394A3-D454-4DA7-933F-AC97C3D00D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086" y="1831857"/>
            <a:ext cx="4027118" cy="1785104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@Entity</a:t>
            </a:r>
            <a:b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@Table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name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public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class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{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@Id</a:t>
            </a:r>
            <a:b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    @GeneratedValue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strategy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GenerationType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AUTO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private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Long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private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title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private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author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private </a:t>
            </a: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float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price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private </a:t>
            </a: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int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qty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endParaRPr kumimoji="0" lang="en-CH" altLang="de-DE" sz="1000" b="0" i="0" u="none" strike="noStrike" cap="none" normalizeH="0" baseline="0">
              <a:ln>
                <a:noFill/>
              </a:ln>
              <a:solidFill>
                <a:srgbClr val="BBBBBB"/>
              </a:solidFill>
              <a:effectLst/>
              <a:latin typeface="DankMono Nerd Font" panose="00000509000000000000" pitchFamily="50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CH" altLang="de-DE" sz="1000">
                <a:solidFill>
                  <a:srgbClr val="BBBBBB"/>
                </a:solidFill>
                <a:latin typeface="DankMono Nerd Font" panose="00000509000000000000" pitchFamily="50" charset="0"/>
              </a:rPr>
              <a:t>}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5C817AD-857A-4003-B875-9F1B220C6D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7090" y="1828651"/>
            <a:ext cx="5661764" cy="707886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@Repository</a:t>
            </a:r>
            <a:b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public interface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BookRepository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extends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JpaRepository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&lt;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Long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&gt; {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List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&lt;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&gt;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findBooksByAuthor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author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}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4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38708F-0678-4FC5-8458-B46455FC9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Datenbank Operationen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37" name="Rectangle 1">
            <a:extLst>
              <a:ext uri="{FF2B5EF4-FFF2-40B4-BE49-F238E27FC236}">
                <a16:creationId xmlns:a16="http://schemas.microsoft.com/office/drawing/2014/main" id="{FBD40737-5C44-48DB-B556-7DD7E4F6C8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50934" y="1975937"/>
            <a:ext cx="3176392" cy="1036572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new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setAuthor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"Goethe"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setPrice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25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setTitle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"Faust"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setQty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save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Titel 1">
            <a:extLst>
              <a:ext uri="{FF2B5EF4-FFF2-40B4-BE49-F238E27FC236}">
                <a16:creationId xmlns:a16="http://schemas.microsoft.com/office/drawing/2014/main" id="{4798A1F5-A29B-4B78-A74D-EB41EF1C176D}"/>
              </a:ext>
            </a:extLst>
          </p:cNvPr>
          <p:cNvSpPr txBox="1">
            <a:spLocks/>
          </p:cNvSpPr>
          <p:nvPr/>
        </p:nvSpPr>
        <p:spPr>
          <a:xfrm>
            <a:off x="884650" y="1765844"/>
            <a:ext cx="812627" cy="27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/>
              <a:t>Save</a:t>
            </a:r>
            <a:endParaRPr lang="de-CH" sz="2000"/>
          </a:p>
        </p:txBody>
      </p:sp>
      <p:sp>
        <p:nvSpPr>
          <p:cNvPr id="40" name="Rectangle 3">
            <a:extLst>
              <a:ext uri="{FF2B5EF4-FFF2-40B4-BE49-F238E27FC236}">
                <a16:creationId xmlns:a16="http://schemas.microsoft.com/office/drawing/2014/main" id="{E9CBBA5F-A045-4AF4-BD56-B537BDB3E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934" y="4166115"/>
            <a:ext cx="3488498" cy="246221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List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&lt;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&gt;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allBooks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findAll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Titel 1">
            <a:extLst>
              <a:ext uri="{FF2B5EF4-FFF2-40B4-BE49-F238E27FC236}">
                <a16:creationId xmlns:a16="http://schemas.microsoft.com/office/drawing/2014/main" id="{D6330F1D-3B49-4E25-981C-5AC9BB595EC6}"/>
              </a:ext>
            </a:extLst>
          </p:cNvPr>
          <p:cNvSpPr txBox="1">
            <a:spLocks/>
          </p:cNvSpPr>
          <p:nvPr/>
        </p:nvSpPr>
        <p:spPr>
          <a:xfrm>
            <a:off x="884650" y="3935695"/>
            <a:ext cx="1038096" cy="27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/>
              <a:t>Select</a:t>
            </a:r>
            <a:endParaRPr lang="de-CH" sz="200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73A37BC6-AFCC-47AD-B00B-C9B94AE62F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934" y="4882457"/>
            <a:ext cx="4267194" cy="246221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Optional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&lt;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&gt;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bookById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findById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10051l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F3700A26-71B7-4D3A-AD05-9C6F84A27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934" y="5121519"/>
            <a:ext cx="4158641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SELECT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*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FROM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WHERE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100511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D74D0114-04E2-4384-B780-E843D73B3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650" y="4443114"/>
            <a:ext cx="2477544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SELECT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*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FROM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027F1AC6-6330-48AE-A609-F68EE7381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650" y="3026300"/>
            <a:ext cx="4150813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INSERT into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values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'Faust'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'Goethe'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25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1EDFFFB7-B17F-4D6E-AF68-13A523D646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1527" y="2083574"/>
            <a:ext cx="2791216" cy="246221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deleteById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10051L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BC60942C-8C44-4568-A6DE-ABACB7F2C3F6}"/>
              </a:ext>
            </a:extLst>
          </p:cNvPr>
          <p:cNvCxnSpPr/>
          <p:nvPr/>
        </p:nvCxnSpPr>
        <p:spPr>
          <a:xfrm>
            <a:off x="6319574" y="1816274"/>
            <a:ext cx="0" cy="47471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589D2C95-37F4-48BE-8AA8-C4B90D975E7E}"/>
              </a:ext>
            </a:extLst>
          </p:cNvPr>
          <p:cNvCxnSpPr>
            <a:cxnSpLocks/>
          </p:cNvCxnSpPr>
          <p:nvPr/>
        </p:nvCxnSpPr>
        <p:spPr>
          <a:xfrm>
            <a:off x="884650" y="3682652"/>
            <a:ext cx="113073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Titel 1">
            <a:extLst>
              <a:ext uri="{FF2B5EF4-FFF2-40B4-BE49-F238E27FC236}">
                <a16:creationId xmlns:a16="http://schemas.microsoft.com/office/drawing/2014/main" id="{FE59DB95-3723-4120-95AD-3CA7EA4EAFCD}"/>
              </a:ext>
            </a:extLst>
          </p:cNvPr>
          <p:cNvSpPr txBox="1">
            <a:spLocks/>
          </p:cNvSpPr>
          <p:nvPr/>
        </p:nvSpPr>
        <p:spPr>
          <a:xfrm>
            <a:off x="6955598" y="1851671"/>
            <a:ext cx="812627" cy="27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/>
              <a:t>Delete</a:t>
            </a:r>
            <a:endParaRPr lang="de-CH" sz="2000"/>
          </a:p>
        </p:txBody>
      </p:sp>
      <p:sp>
        <p:nvSpPr>
          <p:cNvPr id="51" name="Rectangle 6">
            <a:extLst>
              <a:ext uri="{FF2B5EF4-FFF2-40B4-BE49-F238E27FC236}">
                <a16:creationId xmlns:a16="http://schemas.microsoft.com/office/drawing/2014/main" id="{4A14A027-387E-43DE-AEB0-ECE10D73C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8572" y="2282726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DELETE FROM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WHERE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10051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2" name="Titel 1">
            <a:extLst>
              <a:ext uri="{FF2B5EF4-FFF2-40B4-BE49-F238E27FC236}">
                <a16:creationId xmlns:a16="http://schemas.microsoft.com/office/drawing/2014/main" id="{CFCFBEE8-74AC-4CC6-8143-6F3362AC46A9}"/>
              </a:ext>
            </a:extLst>
          </p:cNvPr>
          <p:cNvSpPr txBox="1">
            <a:spLocks/>
          </p:cNvSpPr>
          <p:nvPr/>
        </p:nvSpPr>
        <p:spPr>
          <a:xfrm>
            <a:off x="6866698" y="3871665"/>
            <a:ext cx="812627" cy="27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/>
              <a:t>Update</a:t>
            </a:r>
            <a:endParaRPr lang="de-CH" sz="2000"/>
          </a:p>
        </p:txBody>
      </p:sp>
      <p:sp>
        <p:nvSpPr>
          <p:cNvPr id="53" name="Rectangle 7">
            <a:extLst>
              <a:ext uri="{FF2B5EF4-FFF2-40B4-BE49-F238E27FC236}">
                <a16:creationId xmlns:a16="http://schemas.microsoft.com/office/drawing/2014/main" id="{C3BD419F-C987-4CF4-A379-2BE77DFCCE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5598" y="4187982"/>
            <a:ext cx="3986272" cy="560849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 =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findById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).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book.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setTitle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"Erlk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ö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nig"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bookRepository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save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(book);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4" name="Rectangle 8">
            <a:extLst>
              <a:ext uri="{FF2B5EF4-FFF2-40B4-BE49-F238E27FC236}">
                <a16:creationId xmlns:a16="http://schemas.microsoft.com/office/drawing/2014/main" id="{ABFD3F25-951D-4505-A858-58EBB85AC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1148" y="4796419"/>
            <a:ext cx="4267193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UPDATE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SET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title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'Erlk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ö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nig' </a:t>
            </a:r>
            <a:r>
              <a:rPr kumimoji="0" lang="de-DE" altLang="de-DE" sz="10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where</a:t>
            </a:r>
            <a:r>
              <a:rPr kumimoji="0" lang="de-DE" altLang="de-DE" sz="10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1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33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CAE01A-AE0A-41AA-9295-209CE6FA3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Liquibase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DB5871C-E7B3-47BB-8DD8-86D8D9DCBC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830" y="1789194"/>
            <a:ext cx="4908638" cy="4247317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databaseChangeLog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changeSet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202201202122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author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Arieh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createTable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constraints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nullable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false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primaryKey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true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primaryKeyName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books_pkey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id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BIGINT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name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VARCHAR(255)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author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VARCHAR(255)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price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DECIMAL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qty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DECIMAL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tableName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893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CAE01A-AE0A-41AA-9295-209CE6FA3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Liquibase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DB5871C-E7B3-47BB-8DD8-86D8D9DCBC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531" y="1789193"/>
            <a:ext cx="5226594" cy="4247317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databaseChangeLog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changeSet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202201202122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author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Arieh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createTable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constraints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nullable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false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primaryKey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true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primaryKeyName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books_pkey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id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BIGINT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name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VARCHAR(255)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author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VARCHAR(255)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price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DECIMAL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qty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DECIMAL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tableName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55113E-7292-46BC-B03E-71EE4F269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6625" y="1789193"/>
            <a:ext cx="5571919" cy="1796043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databaseChangeLog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changeSet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202201202915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author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Arieh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changes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addColumn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column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comment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VARCHAR(255)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EF596F"/>
                </a:solidFill>
                <a:effectLst/>
                <a:latin typeface="DankMono Nerd Font" panose="00000509000000000000" pitchFamily="50" charset="0"/>
              </a:rPr>
              <a:t>tableName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90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4891C22-17FB-4F03-A63A-FFCDE1E82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</a:rPr>
              <a:t>Fragen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endParaRPr lang="de-CH" sz="4000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602753-6BB0-47F8-B7F0-2244060F9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de-CH" sz="2000"/>
          </a:p>
        </p:txBody>
      </p:sp>
    </p:spTree>
    <p:extLst>
      <p:ext uri="{BB962C8B-B14F-4D97-AF65-F5344CB8AC3E}">
        <p14:creationId xmlns:p14="http://schemas.microsoft.com/office/powerpoint/2010/main" val="533786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8451D2-8CEA-4B4F-8FC1-58DE831BE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</a:rPr>
              <a:t>Inhalt</a:t>
            </a:r>
            <a:endParaRPr lang="de-CH" sz="4000" dirty="0">
              <a:solidFill>
                <a:srgbClr val="FFFFFF"/>
              </a:solidFill>
            </a:endParaRP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5F77690C-74A0-4542-98AA-6B90F14FA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H" dirty="0"/>
              <a:t>JDBC</a:t>
            </a:r>
          </a:p>
          <a:p>
            <a:pPr lvl="1"/>
            <a:r>
              <a:rPr lang="en-CH" dirty="0"/>
              <a:t>SQL Insert</a:t>
            </a:r>
          </a:p>
          <a:p>
            <a:pPr lvl="1"/>
            <a:r>
              <a:rPr lang="en-CH" dirty="0"/>
              <a:t>SQL Select</a:t>
            </a:r>
          </a:p>
          <a:p>
            <a:pPr lvl="1"/>
            <a:r>
              <a:rPr lang="en-CH" dirty="0"/>
              <a:t>SQL Update and Delete</a:t>
            </a:r>
          </a:p>
          <a:p>
            <a:r>
              <a:rPr lang="en-CH" dirty="0"/>
              <a:t>Hibernate und JPA</a:t>
            </a:r>
            <a:endParaRPr lang="en-US" dirty="0"/>
          </a:p>
          <a:p>
            <a:r>
              <a:rPr lang="en-US" dirty="0"/>
              <a:t>Liquibase</a:t>
            </a:r>
          </a:p>
          <a:p>
            <a:r>
              <a:rPr lang="en-US" dirty="0" err="1"/>
              <a:t>Fragen</a:t>
            </a:r>
            <a:endParaRPr lang="en-CH" dirty="0"/>
          </a:p>
          <a:p>
            <a:pPr lvl="1"/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374471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8451D2-8CEA-4B4F-8FC1-58DE831BE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Was </a:t>
            </a:r>
            <a:r>
              <a:rPr lang="en-CH" sz="4000" err="1">
                <a:solidFill>
                  <a:srgbClr val="FFFFFF"/>
                </a:solidFill>
              </a:rPr>
              <a:t>ist</a:t>
            </a:r>
            <a:r>
              <a:rPr lang="en-CH" sz="4000">
                <a:solidFill>
                  <a:srgbClr val="FFFFFF"/>
                </a:solidFill>
              </a:rPr>
              <a:t> JDBC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C41F3-75E2-426E-97C7-32AE9565C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06229"/>
            <a:ext cx="9724031" cy="3683358"/>
          </a:xfrm>
        </p:spPr>
        <p:txBody>
          <a:bodyPr anchor="ctr">
            <a:normAutofit/>
          </a:bodyPr>
          <a:lstStyle/>
          <a:p>
            <a:r>
              <a:rPr lang="de-CH" sz="2000"/>
              <a:t>Java Database Connectivity ist eine Datenbankschnittstelle der Java-Plattform, die eine einheitliche Schnittstelle zu Datenbanken verschiedener Hersteller bietet und speziell auf relationale Datenbanken ausgerichtet ist.</a:t>
            </a:r>
            <a:endParaRPr lang="en-CH" sz="2000"/>
          </a:p>
          <a:p>
            <a:r>
              <a:rPr lang="en-CH" sz="2000"/>
              <a:t>JDBC</a:t>
            </a:r>
          </a:p>
          <a:p>
            <a:pPr lvl="1"/>
            <a:r>
              <a:rPr lang="en-CH" sz="2000"/>
              <a:t>MYSQL</a:t>
            </a:r>
          </a:p>
          <a:p>
            <a:pPr lvl="1"/>
            <a:r>
              <a:rPr lang="en-CH" sz="2000"/>
              <a:t>PostgreSQL</a:t>
            </a:r>
          </a:p>
          <a:p>
            <a:pPr lvl="1"/>
            <a:r>
              <a:rPr lang="en-CH" sz="2000"/>
              <a:t>MSSQL</a:t>
            </a:r>
          </a:p>
          <a:p>
            <a:pPr lvl="1"/>
            <a:r>
              <a:rPr lang="en-CH" sz="2000" err="1"/>
              <a:t>OracleDatabase</a:t>
            </a:r>
            <a:endParaRPr lang="de-CH" sz="2000"/>
          </a:p>
        </p:txBody>
      </p:sp>
    </p:spTree>
    <p:extLst>
      <p:ext uri="{BB962C8B-B14F-4D97-AF65-F5344CB8AC3E}">
        <p14:creationId xmlns:p14="http://schemas.microsoft.com/office/powerpoint/2010/main" val="3778575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8451D2-8CEA-4B4F-8FC1-58DE831BE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Was </a:t>
            </a:r>
            <a:r>
              <a:rPr lang="en-CH" sz="4000" err="1">
                <a:solidFill>
                  <a:srgbClr val="FFFFFF"/>
                </a:solidFill>
              </a:rPr>
              <a:t>ist</a:t>
            </a:r>
            <a:r>
              <a:rPr lang="en-CH" sz="4000">
                <a:solidFill>
                  <a:srgbClr val="FFFFFF"/>
                </a:solidFill>
              </a:rPr>
              <a:t> JDBC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6ADBCF6-19F8-4E7D-AF49-4A8D4BA83347}"/>
              </a:ext>
            </a:extLst>
          </p:cNvPr>
          <p:cNvSpPr/>
          <p:nvPr/>
        </p:nvSpPr>
        <p:spPr>
          <a:xfrm>
            <a:off x="1315683" y="2457040"/>
            <a:ext cx="7638365" cy="31247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Flussdiagramm: Magnetplattenspeicher 6">
            <a:extLst>
              <a:ext uri="{FF2B5EF4-FFF2-40B4-BE49-F238E27FC236}">
                <a16:creationId xmlns:a16="http://schemas.microsoft.com/office/drawing/2014/main" id="{7BE86B86-CC36-419A-AF68-B588B61E6D01}"/>
              </a:ext>
            </a:extLst>
          </p:cNvPr>
          <p:cNvSpPr/>
          <p:nvPr/>
        </p:nvSpPr>
        <p:spPr>
          <a:xfrm>
            <a:off x="7295465" y="2736622"/>
            <a:ext cx="819834" cy="48680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MySql</a:t>
            </a:r>
            <a:endParaRPr lang="de-CH" dirty="0"/>
          </a:p>
        </p:txBody>
      </p:sp>
      <p:sp>
        <p:nvSpPr>
          <p:cNvPr id="17" name="Flussdiagramm: Magnetplattenspeicher 16">
            <a:extLst>
              <a:ext uri="{FF2B5EF4-FFF2-40B4-BE49-F238E27FC236}">
                <a16:creationId xmlns:a16="http://schemas.microsoft.com/office/drawing/2014/main" id="{89A99184-4A07-42C0-969D-2A4FD6BC11E7}"/>
              </a:ext>
            </a:extLst>
          </p:cNvPr>
          <p:cNvSpPr/>
          <p:nvPr/>
        </p:nvSpPr>
        <p:spPr>
          <a:xfrm>
            <a:off x="7275731" y="3773544"/>
            <a:ext cx="819834" cy="48680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Oracle</a:t>
            </a:r>
            <a:endParaRPr lang="de-CH" dirty="0"/>
          </a:p>
        </p:txBody>
      </p:sp>
      <p:sp>
        <p:nvSpPr>
          <p:cNvPr id="15" name="Flussdiagramm: Magnetplattenspeicher 14">
            <a:extLst>
              <a:ext uri="{FF2B5EF4-FFF2-40B4-BE49-F238E27FC236}">
                <a16:creationId xmlns:a16="http://schemas.microsoft.com/office/drawing/2014/main" id="{23D894C9-61F2-4C35-B153-D818DB140300}"/>
              </a:ext>
            </a:extLst>
          </p:cNvPr>
          <p:cNvSpPr/>
          <p:nvPr/>
        </p:nvSpPr>
        <p:spPr>
          <a:xfrm>
            <a:off x="7295465" y="4810466"/>
            <a:ext cx="819834" cy="48680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de-CH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B3C1FB6B-AC98-4301-9CB4-F9C326AF5BD5}"/>
              </a:ext>
            </a:extLst>
          </p:cNvPr>
          <p:cNvSpPr/>
          <p:nvPr/>
        </p:nvSpPr>
        <p:spPr>
          <a:xfrm>
            <a:off x="5506135" y="2768897"/>
            <a:ext cx="1414360" cy="6117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MySQL</a:t>
            </a:r>
            <a:br>
              <a:rPr lang="en-US" dirty="0"/>
            </a:br>
            <a:r>
              <a:rPr lang="en-US" dirty="0"/>
              <a:t>JDBC driver</a:t>
            </a:r>
            <a:endParaRPr lang="de-CH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3D5B4C-6653-4E69-B3C9-8A458EE65401}"/>
              </a:ext>
            </a:extLst>
          </p:cNvPr>
          <p:cNvSpPr/>
          <p:nvPr/>
        </p:nvSpPr>
        <p:spPr>
          <a:xfrm>
            <a:off x="5506135" y="3781761"/>
            <a:ext cx="1414360" cy="6117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Oracle</a:t>
            </a:r>
            <a:br>
              <a:rPr lang="en-US" dirty="0"/>
            </a:br>
            <a:r>
              <a:rPr lang="en-US" dirty="0"/>
              <a:t>JDBC driver</a:t>
            </a:r>
            <a:endParaRPr lang="de-CH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D20A97C-0331-44F0-AD55-1D6EE62EB066}"/>
              </a:ext>
            </a:extLst>
          </p:cNvPr>
          <p:cNvSpPr/>
          <p:nvPr/>
        </p:nvSpPr>
        <p:spPr>
          <a:xfrm>
            <a:off x="5506135" y="4794625"/>
            <a:ext cx="1414360" cy="6117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br>
              <a:rPr lang="en-US" dirty="0"/>
            </a:br>
            <a:r>
              <a:rPr lang="en-US" dirty="0"/>
              <a:t>JDBC driver</a:t>
            </a:r>
            <a:endParaRPr lang="de-CH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E96CECD-FC03-4FDC-916B-70AB7B750B11}"/>
              </a:ext>
            </a:extLst>
          </p:cNvPr>
          <p:cNvCxnSpPr>
            <a:stCxn id="9" idx="3"/>
            <a:endCxn id="7" idx="2"/>
          </p:cNvCxnSpPr>
          <p:nvPr/>
        </p:nvCxnSpPr>
        <p:spPr>
          <a:xfrm flipV="1">
            <a:off x="6920495" y="2980024"/>
            <a:ext cx="374970" cy="9476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A565E680-82B9-4B27-973C-87780E60B3C4}"/>
              </a:ext>
            </a:extLst>
          </p:cNvPr>
          <p:cNvCxnSpPr>
            <a:stCxn id="18" idx="3"/>
            <a:endCxn id="17" idx="2"/>
          </p:cNvCxnSpPr>
          <p:nvPr/>
        </p:nvCxnSpPr>
        <p:spPr>
          <a:xfrm flipV="1">
            <a:off x="6920495" y="4016946"/>
            <a:ext cx="355236" cy="7071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3472FE11-1854-4C16-8FBB-C58ACC7BE59E}"/>
              </a:ext>
            </a:extLst>
          </p:cNvPr>
          <p:cNvCxnSpPr>
            <a:stCxn id="19" idx="3"/>
            <a:endCxn id="15" idx="2"/>
          </p:cNvCxnSpPr>
          <p:nvPr/>
        </p:nvCxnSpPr>
        <p:spPr>
          <a:xfrm flipV="1">
            <a:off x="6920495" y="5053868"/>
            <a:ext cx="374970" cy="466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DBC9D189-F538-415E-BB61-63880863B81A}"/>
              </a:ext>
            </a:extLst>
          </p:cNvPr>
          <p:cNvSpPr/>
          <p:nvPr/>
        </p:nvSpPr>
        <p:spPr>
          <a:xfrm>
            <a:off x="1736702" y="2980023"/>
            <a:ext cx="1355154" cy="1827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 Application</a:t>
            </a:r>
            <a:endParaRPr lang="de-CH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3EDE789-8703-44DA-9D74-E6655D962BB8}"/>
              </a:ext>
            </a:extLst>
          </p:cNvPr>
          <p:cNvSpPr/>
          <p:nvPr/>
        </p:nvSpPr>
        <p:spPr>
          <a:xfrm>
            <a:off x="3493139" y="2980023"/>
            <a:ext cx="874930" cy="18277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JDBC API</a:t>
            </a:r>
            <a:endParaRPr lang="de-CH" dirty="0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154D69E-5C39-46CB-85C8-40B0CEC4C05C}"/>
              </a:ext>
            </a:extLst>
          </p:cNvPr>
          <p:cNvSpPr/>
          <p:nvPr/>
        </p:nvSpPr>
        <p:spPr>
          <a:xfrm>
            <a:off x="4368069" y="2980023"/>
            <a:ext cx="374970" cy="18277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400" dirty="0"/>
              <a:t>JDBC Driver Manager</a:t>
            </a:r>
            <a:endParaRPr lang="de-CH" sz="1400" dirty="0"/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C8887049-C577-4511-8DF0-6AB2772A5BBE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 flipV="1">
            <a:off x="3091856" y="3893888"/>
            <a:ext cx="401283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49B27EED-2E87-49D3-B928-7AF654971D9C}"/>
              </a:ext>
            </a:extLst>
          </p:cNvPr>
          <p:cNvCxnSpPr/>
          <p:nvPr/>
        </p:nvCxnSpPr>
        <p:spPr>
          <a:xfrm>
            <a:off x="5095394" y="3074793"/>
            <a:ext cx="0" cy="202572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431D2223-A6B5-4EB6-A006-4C315CF43A3B}"/>
              </a:ext>
            </a:extLst>
          </p:cNvPr>
          <p:cNvCxnSpPr>
            <a:cxnSpLocks/>
          </p:cNvCxnSpPr>
          <p:nvPr/>
        </p:nvCxnSpPr>
        <p:spPr>
          <a:xfrm>
            <a:off x="5095394" y="3074793"/>
            <a:ext cx="37497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D98CAAAC-000E-4153-844F-B9C9F93635A4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5095394" y="4087657"/>
            <a:ext cx="41074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5A409213-C495-46FC-B3B0-ECF62C1F2390}"/>
              </a:ext>
            </a:extLst>
          </p:cNvPr>
          <p:cNvCxnSpPr>
            <a:cxnSpLocks/>
          </p:cNvCxnSpPr>
          <p:nvPr/>
        </p:nvCxnSpPr>
        <p:spPr>
          <a:xfrm flipH="1">
            <a:off x="5095393" y="5100521"/>
            <a:ext cx="41074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E1EC3AB0-BBB2-4CD3-B932-77B01402E847}"/>
              </a:ext>
            </a:extLst>
          </p:cNvPr>
          <p:cNvCxnSpPr>
            <a:cxnSpLocks/>
          </p:cNvCxnSpPr>
          <p:nvPr/>
        </p:nvCxnSpPr>
        <p:spPr>
          <a:xfrm flipH="1">
            <a:off x="4743039" y="3883191"/>
            <a:ext cx="35235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98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251C258-536C-49A5-875C-078305A9A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JDBC Connection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F406CB2B-AA0A-4738-B46F-8F93BEA743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6091" y="2291937"/>
            <a:ext cx="9558403" cy="553998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de-DE" altLang="de-DE" sz="1000" dirty="0">
                <a:solidFill>
                  <a:srgbClr val="E5C07B"/>
                </a:solidFill>
                <a:latin typeface="DankMono Nerd Font" panose="00000509000000000000" pitchFamily="50" charset="0"/>
              </a:rPr>
              <a:t>Connection </a:t>
            </a:r>
            <a:r>
              <a:rPr lang="de-DE" altLang="de-DE" sz="1000" dirty="0" err="1">
                <a:solidFill>
                  <a:srgbClr val="BBBBBB"/>
                </a:solidFill>
                <a:latin typeface="DankMono Nerd Font" panose="00000509000000000000" pitchFamily="50" charset="0"/>
              </a:rPr>
              <a:t>conn</a:t>
            </a: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 = </a:t>
            </a:r>
            <a:r>
              <a:rPr lang="de-DE" altLang="de-DE" sz="1000" dirty="0" err="1">
                <a:solidFill>
                  <a:srgbClr val="E5C07B"/>
                </a:solidFill>
                <a:latin typeface="DankMono Nerd Font" panose="00000509000000000000" pitchFamily="50" charset="0"/>
              </a:rPr>
              <a:t>DriverManager</a:t>
            </a:r>
            <a:r>
              <a:rPr lang="de-DE" altLang="de-DE" sz="1000" dirty="0" err="1">
                <a:solidFill>
                  <a:srgbClr val="BBBBBB"/>
                </a:solidFill>
                <a:latin typeface="DankMono Nerd Font" panose="00000509000000000000" pitchFamily="50" charset="0"/>
              </a:rPr>
              <a:t>.</a:t>
            </a:r>
            <a:r>
              <a:rPr lang="de-DE" altLang="de-DE" sz="1000" dirty="0" err="1">
                <a:solidFill>
                  <a:srgbClr val="61AFEF"/>
                </a:solidFill>
                <a:latin typeface="DankMono Nerd Font" panose="00000509000000000000" pitchFamily="50" charset="0"/>
              </a:rPr>
              <a:t>getConnection</a:t>
            </a: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b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        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 err="1">
                <a:solidFill>
                  <a:srgbClr val="89CA78"/>
                </a:solidFill>
                <a:latin typeface="DankMono Nerd Font" panose="00000509000000000000" pitchFamily="50" charset="0"/>
              </a:rPr>
              <a:t>jdbc:mysql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://192.168.0.30:3306/</a:t>
            </a:r>
            <a:r>
              <a:rPr lang="de-DE" altLang="de-DE" sz="1000" dirty="0" err="1">
                <a:solidFill>
                  <a:srgbClr val="89CA78"/>
                </a:solidFill>
                <a:latin typeface="DankMono Nerd Font" panose="00000509000000000000" pitchFamily="50" charset="0"/>
              </a:rPr>
              <a:t>edbs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,</a:t>
            </a:r>
            <a:b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        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 err="1">
                <a:solidFill>
                  <a:srgbClr val="89CA78"/>
                </a:solidFill>
                <a:latin typeface="DankMono Nerd Font" panose="00000509000000000000" pitchFamily="50" charset="0"/>
              </a:rPr>
              <a:t>user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, 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 err="1">
                <a:solidFill>
                  <a:srgbClr val="89CA78"/>
                </a:solidFill>
                <a:latin typeface="DankMono Nerd Font" panose="00000509000000000000" pitchFamily="50" charset="0"/>
              </a:rPr>
              <a:t>password</a:t>
            </a:r>
            <a:r>
              <a:rPr lang="de-DE" altLang="de-DE" sz="1000" dirty="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1000" dirty="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endParaRPr lang="de-DE" altLang="de-DE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504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F84D6D-9E9A-4BE9-845F-36E6A1602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SQL Insert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550C4C14-DC98-470C-8846-B2ED88C14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6376" y="2089765"/>
            <a:ext cx="6812560" cy="3046988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2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public</a:t>
            </a:r>
            <a:r>
              <a:rPr kumimoji="0" lang="de-DE" altLang="de-DE" sz="12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void</a:t>
            </a:r>
            <a:r>
              <a:rPr kumimoji="0" lang="de-DE" altLang="de-DE" sz="12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insertBook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 {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</a:t>
            </a:r>
            <a:r>
              <a:rPr kumimoji="0" lang="de-DE" altLang="de-DE" sz="12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try</a:t>
            </a:r>
            <a:r>
              <a:rPr kumimoji="0" lang="de-DE" altLang="de-DE" sz="12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{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Connection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conn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ConnectionProp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getJDBCConnection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Statement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stmt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conn.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createStatement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sqlInsert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insert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into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values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(" 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+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getId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", '" 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+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getTitle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"', '" 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+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getAuthor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"', "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+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getPrice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", " 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              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+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book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getQty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")"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int</a:t>
            </a:r>
            <a:r>
              <a:rPr kumimoji="0" lang="de-DE" altLang="de-DE" sz="12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countInserted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stmt.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executeUpdate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sqlInsert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System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out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println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countInserted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+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records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inserted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2BBAC5"/>
                </a:solidFill>
                <a:effectLst/>
                <a:latin typeface="DankMono Nerd Font" panose="00000509000000000000" pitchFamily="50" charset="0"/>
              </a:rPr>
              <a:t>\n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} </a:t>
            </a:r>
            <a:r>
              <a:rPr kumimoji="0" lang="de-DE" altLang="de-DE" sz="12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catch 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SQLException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throwables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 {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    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throwables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.</a:t>
            </a:r>
            <a:r>
              <a:rPr kumimoji="0" lang="de-DE" altLang="de-DE" sz="12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printStackTrace</a:t>
            </a: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();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   }</a:t>
            </a:r>
            <a:b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2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}</a:t>
            </a:r>
            <a:endParaRPr kumimoji="0" lang="de-DE" altLang="de-DE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7C6C4F0-F583-4931-B2B4-27A6D19F7887}"/>
              </a:ext>
            </a:extLst>
          </p:cNvPr>
          <p:cNvSpPr/>
          <p:nvPr/>
        </p:nvSpPr>
        <p:spPr>
          <a:xfrm>
            <a:off x="3080139" y="3062340"/>
            <a:ext cx="5150841" cy="9438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982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471FD54-0B6D-4CAD-95F0-BDA6F41BE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SQL Select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AB9EEC3-2CD1-4D4E-892D-877B71015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819" y="2146679"/>
            <a:ext cx="10482357" cy="2862322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de-DE" altLang="de-DE" sz="2000">
                <a:solidFill>
                  <a:srgbClr val="E5C07B"/>
                </a:solidFill>
                <a:latin typeface="DankMono Nerd Font" panose="00000509000000000000" pitchFamily="50" charset="0"/>
              </a:rPr>
              <a:t>String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selectString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= 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 err="1">
                <a:solidFill>
                  <a:srgbClr val="89CA78"/>
                </a:solidFill>
                <a:latin typeface="DankMono Nerd Font" panose="00000509000000000000" pitchFamily="50" charset="0"/>
              </a:rPr>
              <a:t>select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 </a:t>
            </a:r>
            <a:r>
              <a:rPr lang="en-CH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*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 </a:t>
            </a:r>
            <a:r>
              <a:rPr lang="de-DE" altLang="de-DE" sz="2000" err="1">
                <a:solidFill>
                  <a:srgbClr val="89CA78"/>
                </a:solidFill>
                <a:latin typeface="DankMono Nerd Font" panose="00000509000000000000" pitchFamily="50" charset="0"/>
              </a:rPr>
              <a:t>from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 </a:t>
            </a:r>
            <a:r>
              <a:rPr lang="de-DE" altLang="de-DE" sz="2000" err="1">
                <a:solidFill>
                  <a:srgbClr val="89CA78"/>
                </a:solidFill>
                <a:latin typeface="DankMono Nerd Font" panose="00000509000000000000" pitchFamily="50" charset="0"/>
              </a:rPr>
              <a:t>books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 err="1">
                <a:solidFill>
                  <a:srgbClr val="E5C07B"/>
                </a:solidFill>
                <a:latin typeface="DankMono Nerd Font" panose="00000509000000000000" pitchFamily="50" charset="0"/>
              </a:rPr>
              <a:t>ResultSet</a:t>
            </a:r>
            <a:r>
              <a:rPr lang="de-DE" altLang="de-DE" sz="2000">
                <a:solidFill>
                  <a:srgbClr val="E5C07B"/>
                </a:solidFill>
                <a:latin typeface="DankMono Nerd Font" panose="00000509000000000000" pitchFamily="50" charset="0"/>
              </a:rPr>
              <a:t>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resultSet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= ((</a:t>
            </a:r>
            <a:r>
              <a:rPr lang="de-DE" altLang="de-DE" sz="2000">
                <a:solidFill>
                  <a:srgbClr val="E5C07B"/>
                </a:solidFill>
                <a:latin typeface="DankMono Nerd Font" panose="00000509000000000000" pitchFamily="50" charset="0"/>
              </a:rPr>
              <a:t>Statement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statement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executeQuery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selectString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 i="1" err="1">
                <a:solidFill>
                  <a:srgbClr val="D55FDE"/>
                </a:solidFill>
                <a:latin typeface="DankMono Nerd Font" panose="00000509000000000000" pitchFamily="50" charset="0"/>
              </a:rPr>
              <a:t>while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resultSet.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next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()) {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   </a:t>
            </a:r>
            <a:r>
              <a:rPr lang="de-DE" altLang="de-DE" sz="2000">
                <a:solidFill>
                  <a:srgbClr val="E5C07B"/>
                </a:solidFill>
                <a:latin typeface="DankMono Nerd Font" panose="00000509000000000000" pitchFamily="50" charset="0"/>
              </a:rPr>
              <a:t>String 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title =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resultSet.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getString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"title"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   </a:t>
            </a:r>
            <a:r>
              <a:rPr lang="de-DE" altLang="de-DE" sz="2000" i="1">
                <a:solidFill>
                  <a:srgbClr val="D55FDE"/>
                </a:solidFill>
                <a:latin typeface="DankMono Nerd Font" panose="00000509000000000000" pitchFamily="50" charset="0"/>
              </a:rPr>
              <a:t>double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price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=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resultSet.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getDouble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 err="1">
                <a:solidFill>
                  <a:srgbClr val="89CA78"/>
                </a:solidFill>
                <a:latin typeface="DankMono Nerd Font" panose="00000509000000000000" pitchFamily="50" charset="0"/>
              </a:rPr>
              <a:t>price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   </a:t>
            </a:r>
            <a:r>
              <a:rPr lang="de-DE" altLang="de-DE" sz="2000" i="1" err="1">
                <a:solidFill>
                  <a:srgbClr val="D55FDE"/>
                </a:solidFill>
                <a:latin typeface="DankMono Nerd Font" panose="00000509000000000000" pitchFamily="50" charset="0"/>
              </a:rPr>
              <a:t>int</a:t>
            </a:r>
            <a:r>
              <a:rPr lang="de-DE" altLang="de-DE" sz="2000" i="1">
                <a:solidFill>
                  <a:srgbClr val="D55FDE"/>
                </a:solidFill>
                <a:latin typeface="DankMono Nerd Font" panose="00000509000000000000" pitchFamily="50" charset="0"/>
              </a:rPr>
              <a:t>   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qty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  =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resultSet.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getInt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 err="1">
                <a:solidFill>
                  <a:srgbClr val="89CA78"/>
                </a:solidFill>
                <a:latin typeface="DankMono Nerd Font" panose="00000509000000000000" pitchFamily="50" charset="0"/>
              </a:rPr>
              <a:t>qty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   </a:t>
            </a:r>
            <a:r>
              <a:rPr lang="de-DE" altLang="de-DE" sz="2000" err="1">
                <a:solidFill>
                  <a:srgbClr val="E5C07B"/>
                </a:solidFill>
                <a:latin typeface="DankMono Nerd Font" panose="00000509000000000000" pitchFamily="50" charset="0"/>
              </a:rPr>
              <a:t>System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.</a:t>
            </a:r>
            <a:r>
              <a:rPr lang="de-DE" altLang="de-DE" sz="2000" err="1">
                <a:solidFill>
                  <a:srgbClr val="D19A66"/>
                </a:solidFill>
                <a:latin typeface="DankMono Nerd Font" panose="00000509000000000000" pitchFamily="50" charset="0"/>
              </a:rPr>
              <a:t>out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.</a:t>
            </a:r>
            <a:r>
              <a:rPr lang="de-DE" altLang="de-DE" sz="2000" err="1">
                <a:solidFill>
                  <a:srgbClr val="61AFEF"/>
                </a:solidFill>
                <a:latin typeface="DankMono Nerd Font" panose="00000509000000000000" pitchFamily="50" charset="0"/>
              </a:rPr>
              <a:t>println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(title + 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", " 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+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price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 + </a:t>
            </a:r>
            <a:r>
              <a:rPr lang="de-DE" altLang="de-DE" sz="2000">
                <a:solidFill>
                  <a:srgbClr val="89CA78"/>
                </a:solidFill>
                <a:latin typeface="DankMono Nerd Font" panose="00000509000000000000" pitchFamily="50" charset="0"/>
              </a:rPr>
              <a:t>", " 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+ </a:t>
            </a:r>
            <a:r>
              <a:rPr lang="de-DE" altLang="de-DE" sz="2000" err="1">
                <a:solidFill>
                  <a:srgbClr val="BBBBBB"/>
                </a:solidFill>
                <a:latin typeface="DankMono Nerd Font" panose="00000509000000000000" pitchFamily="50" charset="0"/>
              </a:rPr>
              <a:t>qty</a:t>
            </a: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);</a:t>
            </a:r>
            <a:b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</a:br>
            <a:r>
              <a:rPr lang="de-DE" altLang="de-DE" sz="2000">
                <a:solidFill>
                  <a:srgbClr val="BBBBBB"/>
                </a:solidFill>
                <a:latin typeface="DankMono Nerd Font" panose="00000509000000000000" pitchFamily="50" charset="0"/>
              </a:rPr>
              <a:t>}</a:t>
            </a:r>
            <a:endParaRPr lang="de-DE" altLang="de-DE" sz="4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14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3A8D1B1-866A-498A-973B-9CACBF8B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CH" sz="4000">
                <a:solidFill>
                  <a:srgbClr val="FFFFFF"/>
                </a:solidFill>
              </a:rPr>
              <a:t>SQL Update and Delete</a:t>
            </a:r>
            <a:endParaRPr lang="de-CH" sz="4000">
              <a:solidFill>
                <a:srgbClr val="FFFFFF"/>
              </a:solidFill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E4CF55-4150-4C11-A1FD-AB7832352F5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417003"/>
            <a:ext cx="9834744" cy="584775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strUpdate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"update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set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price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price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*1.07,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qty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= qty+1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where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= 1001"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6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int</a:t>
            </a:r>
            <a:r>
              <a:rPr kumimoji="0" lang="de-DE" altLang="de-DE" sz="16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countUpdated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stmt.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executeUpdate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strUpdate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endParaRPr kumimoji="0" lang="de-DE" altLang="de-DE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A7F35F42-6278-47C7-BB44-CFC6495B0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041397"/>
            <a:ext cx="9834744" cy="584775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E5C07B"/>
                </a:solidFill>
                <a:effectLst/>
                <a:latin typeface="DankMono Nerd Font" panose="00000509000000000000" pitchFamily="50" charset="0"/>
              </a:rPr>
              <a:t>String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sqlDelete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"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delete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from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books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where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&gt;= 3000 and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id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 &lt; 4000"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;</a:t>
            </a:r>
            <a:b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600" b="0" i="1" u="none" strike="noStrike" cap="none" normalizeH="0" baseline="0" err="1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int</a:t>
            </a:r>
            <a:r>
              <a:rPr kumimoji="0" lang="de-DE" altLang="de-DE" sz="1600" b="0" i="1" u="none" strike="noStrike" cap="none" normalizeH="0" baseline="0">
                <a:ln>
                  <a:noFill/>
                </a:ln>
                <a:solidFill>
                  <a:srgbClr val="D55FDE"/>
                </a:solidFill>
                <a:effectLst/>
                <a:latin typeface="DankMono Nerd Font" panose="00000509000000000000" pitchFamily="50" charset="0"/>
              </a:rPr>
              <a:t>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countDeleted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 = 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stmt.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executeUpdate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(</a:t>
            </a:r>
            <a:r>
              <a:rPr kumimoji="0" lang="de-DE" altLang="de-DE" sz="1600" b="0" i="0" u="none" strike="noStrike" cap="none" normalizeH="0" baseline="0" err="1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sqlDelete</a:t>
            </a:r>
            <a:r>
              <a:rPr kumimoji="0" lang="de-DE" altLang="de-DE" sz="16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);</a:t>
            </a:r>
            <a:endParaRPr kumimoji="0" lang="de-DE" altLang="de-DE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824F207-7C40-4F88-98E2-44C86A4EB215}"/>
              </a:ext>
            </a:extLst>
          </p:cNvPr>
          <p:cNvSpPr txBox="1"/>
          <p:nvPr/>
        </p:nvSpPr>
        <p:spPr>
          <a:xfrm>
            <a:off x="838200" y="2013844"/>
            <a:ext cx="881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/>
              <a:t>Update</a:t>
            </a:r>
            <a:endParaRPr lang="de-CH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8279B6B-D919-4F9A-82F6-ABC01B18D2BA}"/>
              </a:ext>
            </a:extLst>
          </p:cNvPr>
          <p:cNvSpPr txBox="1"/>
          <p:nvPr/>
        </p:nvSpPr>
        <p:spPr>
          <a:xfrm>
            <a:off x="838200" y="3697826"/>
            <a:ext cx="8816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/>
              <a:t>Delete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0817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28D5CA0-802F-4977-9E48-010534AC6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Hibernate und JPA</a:t>
            </a:r>
          </a:p>
        </p:txBody>
      </p: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EF80F5C8-CAF6-4F33-9AFB-23F88B021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184030"/>
            <a:ext cx="10515600" cy="660791"/>
          </a:xfrm>
        </p:spPr>
        <p:txBody>
          <a:bodyPr/>
          <a:lstStyle/>
          <a:p>
            <a:pPr marL="0" indent="0">
              <a:buNone/>
            </a:pPr>
            <a:r>
              <a:rPr lang="en-CH"/>
              <a:t>Connection</a:t>
            </a:r>
            <a:endParaRPr lang="de-CH"/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DA350DDA-0707-4318-AB9A-7967369249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514" y="2207207"/>
            <a:ext cx="10515600" cy="1015663"/>
          </a:xfrm>
          <a:prstGeom prst="rect">
            <a:avLst/>
          </a:prstGeom>
          <a:solidFill>
            <a:srgbClr val="282C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spring.datasource.url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jdbc:mysql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://192.168.0.122:3306/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edbs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spring.datasource.username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user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spring.datasource.password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password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spring.jpa.hibernate.ddl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-auto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  <a:t>update</a:t>
            </a: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1AFEF"/>
                </a:solidFill>
                <a:effectLst/>
                <a:latin typeface="DankMono Nerd Font" panose="00000509000000000000" pitchFamily="50" charset="0"/>
              </a:rPr>
            </a:br>
            <a:r>
              <a:rPr kumimoji="0" lang="de-DE" altLang="de-DE" sz="1000" b="0" i="0" u="none" strike="noStrike" cap="none" normalizeH="0" baseline="0" err="1">
                <a:ln>
                  <a:noFill/>
                </a:ln>
                <a:solidFill>
                  <a:srgbClr val="D19A66"/>
                </a:solidFill>
                <a:effectLst/>
                <a:latin typeface="DankMono Nerd Font" panose="00000509000000000000" pitchFamily="50" charset="0"/>
              </a:rPr>
              <a:t>spring.jpa.properties.hibernate.dialect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BBBBB"/>
                </a:solidFill>
                <a:effectLst/>
                <a:latin typeface="DankMono Nerd Font" panose="00000509000000000000" pitchFamily="50" charset="0"/>
              </a:rPr>
              <a:t>=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89CA78"/>
                </a:solidFill>
                <a:effectLst/>
                <a:latin typeface="DankMono Nerd Font" panose="00000509000000000000" pitchFamily="50" charset="0"/>
              </a:rPr>
              <a:t>org.hibernate.dialect.MySQL5InnoDBDialect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67E96521-C49F-4F17-A5D9-5670F13F5BDB}"/>
              </a:ext>
            </a:extLst>
          </p:cNvPr>
          <p:cNvSpPr txBox="1"/>
          <p:nvPr/>
        </p:nvSpPr>
        <p:spPr>
          <a:xfrm>
            <a:off x="882040" y="3563835"/>
            <a:ext cx="103851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de-DE" altLang="de-DE" sz="1800" b="0" i="0" u="none" strike="noStrike" cap="none" normalizeH="0" baseline="0" err="1">
                <a:ln>
                  <a:noFill/>
                </a:ln>
                <a:effectLst/>
                <a:latin typeface="DankMono Nerd Font" panose="00000509000000000000" pitchFamily="50" charset="0"/>
              </a:rPr>
              <a:t>spring.jpa.hibernate.ddl</a:t>
            </a:r>
            <a:r>
              <a:rPr kumimoji="0" lang="de-DE" altLang="de-DE" sz="1800" b="0" i="0" u="none" strike="noStrike" cap="none" normalizeH="0" baseline="0">
                <a:ln>
                  <a:noFill/>
                </a:ln>
                <a:effectLst/>
                <a:latin typeface="DankMono Nerd Font" panose="00000509000000000000" pitchFamily="50" charset="0"/>
              </a:rPr>
              <a:t>-auto</a:t>
            </a:r>
            <a:r>
              <a:rPr kumimoji="0" lang="en-CH" altLang="de-DE" sz="1800" b="0" i="0" u="none" strike="noStrike" cap="none" normalizeH="0" baseline="0">
                <a:ln>
                  <a:noFill/>
                </a:ln>
                <a:effectLst/>
                <a:latin typeface="DankMono Nerd Font" panose="00000509000000000000" pitchFamily="50" charset="0"/>
              </a:rPr>
              <a:t>=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/>
              <a:t>None</a:t>
            </a:r>
            <a:r>
              <a:rPr lang="en-CH"/>
              <a:t>  -  </a:t>
            </a:r>
            <a:r>
              <a:rPr lang="en-CH" err="1"/>
              <a:t>macht</a:t>
            </a:r>
            <a:r>
              <a:rPr lang="en-CH"/>
              <a:t> </a:t>
            </a:r>
            <a:r>
              <a:rPr lang="en-CH" err="1"/>
              <a:t>nichts</a:t>
            </a:r>
            <a:endParaRPr lang="en-CH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err="1"/>
              <a:t>Validate</a:t>
            </a:r>
            <a:r>
              <a:rPr lang="en-CH"/>
              <a:t>  -  </a:t>
            </a:r>
            <a:r>
              <a:rPr lang="en-CH" err="1"/>
              <a:t>validiert</a:t>
            </a:r>
            <a:r>
              <a:rPr lang="en-CH"/>
              <a:t> das </a:t>
            </a:r>
            <a:r>
              <a:rPr lang="en-CH" err="1"/>
              <a:t>Datenbankschema</a:t>
            </a:r>
            <a:endParaRPr lang="en-CH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/>
              <a:t>Update  -  </a:t>
            </a:r>
            <a:r>
              <a:rPr lang="en-CH" err="1"/>
              <a:t>Erstellt</a:t>
            </a:r>
            <a:r>
              <a:rPr lang="en-CH"/>
              <a:t> </a:t>
            </a:r>
            <a:r>
              <a:rPr lang="en-CH" err="1"/>
              <a:t>oder</a:t>
            </a:r>
            <a:r>
              <a:rPr lang="en-CH"/>
              <a:t> </a:t>
            </a:r>
            <a:r>
              <a:rPr lang="en-CH" err="1"/>
              <a:t>Ergänzt</a:t>
            </a:r>
            <a:r>
              <a:rPr lang="en-CH"/>
              <a:t> das </a:t>
            </a:r>
            <a:r>
              <a:rPr lang="en-CH" err="1"/>
              <a:t>Datenbankschema</a:t>
            </a:r>
            <a:endParaRPr lang="en-CH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/>
              <a:t>Create  -  </a:t>
            </a:r>
            <a:r>
              <a:rPr lang="en-CH" err="1"/>
              <a:t>Löscht</a:t>
            </a:r>
            <a:r>
              <a:rPr lang="en-CH"/>
              <a:t> den </a:t>
            </a:r>
            <a:r>
              <a:rPr lang="en-CH" err="1"/>
              <a:t>Inhalt</a:t>
            </a:r>
            <a:r>
              <a:rPr lang="en-CH"/>
              <a:t> der </a:t>
            </a:r>
            <a:r>
              <a:rPr lang="en-CH" err="1"/>
              <a:t>Datenbank</a:t>
            </a:r>
            <a:r>
              <a:rPr lang="en-CH"/>
              <a:t> und </a:t>
            </a:r>
            <a:r>
              <a:rPr lang="en-CH" err="1"/>
              <a:t>erstellt</a:t>
            </a:r>
            <a:r>
              <a:rPr lang="en-CH"/>
              <a:t> das </a:t>
            </a:r>
            <a:r>
              <a:rPr lang="en-CH" err="1"/>
              <a:t>Datenbankschema</a:t>
            </a:r>
            <a:r>
              <a:rPr lang="en-CH"/>
              <a:t> neu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/>
              <a:t>Create-Drop  -  </a:t>
            </a:r>
            <a:r>
              <a:rPr lang="en-CH" err="1"/>
              <a:t>Löscht</a:t>
            </a:r>
            <a:r>
              <a:rPr lang="en-CH"/>
              <a:t> den </a:t>
            </a:r>
            <a:r>
              <a:rPr lang="en-CH" err="1"/>
              <a:t>Inhalt</a:t>
            </a:r>
            <a:r>
              <a:rPr lang="en-CH"/>
              <a:t> der </a:t>
            </a:r>
            <a:r>
              <a:rPr lang="en-CH" err="1"/>
              <a:t>Datenbank</a:t>
            </a:r>
            <a:r>
              <a:rPr lang="en-CH"/>
              <a:t> und </a:t>
            </a:r>
            <a:r>
              <a:rPr lang="en-CH" err="1"/>
              <a:t>erstellt</a:t>
            </a:r>
            <a:r>
              <a:rPr lang="en-CH"/>
              <a:t> das </a:t>
            </a:r>
            <a:r>
              <a:rPr lang="en-CH" err="1"/>
              <a:t>Datenbankschema</a:t>
            </a:r>
            <a:r>
              <a:rPr lang="en-CH"/>
              <a:t> neu. Bei </a:t>
            </a:r>
            <a:r>
              <a:rPr lang="en-CH" err="1"/>
              <a:t>beenden</a:t>
            </a:r>
            <a:r>
              <a:rPr lang="en-CH"/>
              <a:t> der </a:t>
            </a:r>
            <a:r>
              <a:rPr lang="en-CH" err="1"/>
              <a:t>Applikation</a:t>
            </a:r>
            <a:r>
              <a:rPr lang="en-CH"/>
              <a:t> </a:t>
            </a:r>
            <a:r>
              <a:rPr lang="en-CH" err="1"/>
              <a:t>wird</a:t>
            </a:r>
            <a:r>
              <a:rPr lang="en-CH"/>
              <a:t> die DB </a:t>
            </a:r>
            <a:r>
              <a:rPr lang="en-CH" err="1"/>
              <a:t>wieder</a:t>
            </a:r>
            <a:r>
              <a:rPr lang="en-CH"/>
              <a:t> </a:t>
            </a:r>
            <a:r>
              <a:rPr lang="en-CH" err="1"/>
              <a:t>gelöscht</a:t>
            </a:r>
            <a:r>
              <a:rPr lang="en-CH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5925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B4A4705745FED4FB59C9449AD146291" ma:contentTypeVersion="2" ma:contentTypeDescription="Ein neues Dokument erstellen." ma:contentTypeScope="" ma:versionID="a7d704d6f1248a7621031939c4d9956b">
  <xsd:schema xmlns:xsd="http://www.w3.org/2001/XMLSchema" xmlns:xs="http://www.w3.org/2001/XMLSchema" xmlns:p="http://schemas.microsoft.com/office/2006/metadata/properties" xmlns:ns2="b2a044fe-66de-460f-bc40-4e8622a74315" targetNamespace="http://schemas.microsoft.com/office/2006/metadata/properties" ma:root="true" ma:fieldsID="644f4bb4ed5bd10cba1efb6cacb33ae3" ns2:_="">
    <xsd:import namespace="b2a044fe-66de-460f-bc40-4e8622a743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a044fe-66de-460f-bc40-4e8622a743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CA9E53-102D-40BA-BB85-0EA8A183DB63}">
  <ds:schemaRefs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b2a044fe-66de-460f-bc40-4e8622a74315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AA20EC0-B580-49E8-A265-4169D415BB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8A9C4F-BE73-44F9-BE31-BC9F07F39333}">
  <ds:schemaRefs>
    <ds:schemaRef ds:uri="b2a044fe-66de-460f-bc40-4e8622a743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1104</Words>
  <Application>Microsoft Office PowerPoint</Application>
  <PresentationFormat>Breitbild</PresentationFormat>
  <Paragraphs>75</Paragraphs>
  <Slides>14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arial</vt:lpstr>
      <vt:lpstr>arial</vt:lpstr>
      <vt:lpstr>Calibri</vt:lpstr>
      <vt:lpstr>Calibri Light</vt:lpstr>
      <vt:lpstr>Courier New</vt:lpstr>
      <vt:lpstr>DankMono Nerd Font</vt:lpstr>
      <vt:lpstr>Office Theme</vt:lpstr>
      <vt:lpstr>Access Databases with Java</vt:lpstr>
      <vt:lpstr>Inhalt</vt:lpstr>
      <vt:lpstr>Was ist JDBC</vt:lpstr>
      <vt:lpstr>Was ist JDBC</vt:lpstr>
      <vt:lpstr>JDBC Connection</vt:lpstr>
      <vt:lpstr>SQL Insert</vt:lpstr>
      <vt:lpstr>SQL Select</vt:lpstr>
      <vt:lpstr>SQL Update and Delete</vt:lpstr>
      <vt:lpstr>Hibernate und JPA</vt:lpstr>
      <vt:lpstr>Entity und Repositories</vt:lpstr>
      <vt:lpstr>Datenbank Operationen</vt:lpstr>
      <vt:lpstr>Liquibase</vt:lpstr>
      <vt:lpstr>Liquibase</vt:lpstr>
      <vt:lpstr>Fragen?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Databases with Java</dc:title>
  <dc:creator>Arieh Kellermann</dc:creator>
  <cp:lastModifiedBy>Arieh Kellermann</cp:lastModifiedBy>
  <cp:revision>2</cp:revision>
  <dcterms:created xsi:type="dcterms:W3CDTF">2021-11-27T08:07:24Z</dcterms:created>
  <dcterms:modified xsi:type="dcterms:W3CDTF">2022-01-22T10:15:18Z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0x010100DB4A4705745FED4FB59C9449AD146291</vt:lpwstr>
  </property>
</Properties>
</file>

<file path=docProps/thumbnail.jpeg>
</file>